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1" r:id="rId13"/>
    <p:sldId id="272" r:id="rId14"/>
    <p:sldId id="273" r:id="rId15"/>
    <p:sldId id="267" r:id="rId16"/>
    <p:sldId id="268" r:id="rId17"/>
    <p:sldId id="269" r:id="rId18"/>
    <p:sldId id="270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4" r:id="rId28"/>
    <p:sldId id="281" r:id="rId29"/>
    <p:sldId id="285" r:id="rId30"/>
    <p:sldId id="286" r:id="rId31"/>
    <p:sldId id="287" r:id="rId32"/>
    <p:sldId id="288" r:id="rId33"/>
    <p:sldId id="289" r:id="rId34"/>
    <p:sldId id="290" r:id="rId35"/>
    <p:sldId id="292" r:id="rId36"/>
    <p:sldId id="291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148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61" autoAdjust="0"/>
    <p:restoredTop sz="95441" autoAdjust="0"/>
  </p:normalViewPr>
  <p:slideViewPr>
    <p:cSldViewPr snapToGrid="0">
      <p:cViewPr varScale="1">
        <p:scale>
          <a:sx n="64" d="100"/>
          <a:sy n="64" d="100"/>
        </p:scale>
        <p:origin x="102" y="270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D5ACEC-6951-554C-8034-BCE0A77FEEE6}" type="datetimeFigureOut">
              <a:rPr lang="en-US" smtClean="0"/>
              <a:t>10/9/2018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173F4E-FF92-AD45-A08E-72CC4DB55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197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173F4E-FF92-AD45-A08E-72CC4DB55DE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924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173F4E-FF92-AD45-A08E-72CC4DB55DE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738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173F4E-FF92-AD45-A08E-72CC4DB55DE8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735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845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119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606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837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69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648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2634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708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11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1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667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4D07A-3C81-4B61-9566-D33CB7ABEAF7}" type="datetimeFigureOut">
              <a:rPr lang="en-GB" smtClean="0"/>
              <a:t>09/10/2018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F34D1E-C17B-46EA-9240-9D9A795AC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40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6.jpeg"/><Relationship Id="rId7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jpeg"/><Relationship Id="rId7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jpeg"/><Relationship Id="rId7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4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5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6.jpeg"/><Relationship Id="rId7" Type="http://schemas.openxmlformats.org/officeDocument/2006/relationships/image" Target="../media/image16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7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8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8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g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394" y="5575425"/>
            <a:ext cx="719711" cy="71971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5553121"/>
            <a:ext cx="793466" cy="7585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320" y="5575424"/>
            <a:ext cx="863408" cy="71970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149" y="5258732"/>
            <a:ext cx="2166370" cy="10450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897" y="379296"/>
            <a:ext cx="6488073" cy="57687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997" y="1867810"/>
            <a:ext cx="11191875" cy="1928013"/>
          </a:xfrm>
        </p:spPr>
        <p:txBody>
          <a:bodyPr>
            <a:normAutofit/>
          </a:bodyPr>
          <a:lstStyle/>
          <a:p>
            <a:r>
              <a:rPr lang="en-GB" sz="7200" b="1" dirty="0" smtClean="0">
                <a:latin typeface="PT Sans" panose="020B0503020203020204" pitchFamily="34" charset="0"/>
              </a:rPr>
              <a:t>Target Setting &amp; Reporting</a:t>
            </a:r>
            <a:endParaRPr lang="en-GB" sz="7200" b="1" dirty="0">
              <a:latin typeface="PT Sans" panose="020B0503020203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8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317" y="5554229"/>
            <a:ext cx="1569551" cy="7571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3797" y="-944562"/>
            <a:ext cx="2869553" cy="1735137"/>
          </a:xfrm>
        </p:spPr>
        <p:txBody>
          <a:bodyPr>
            <a:normAutofit/>
          </a:bodyPr>
          <a:lstStyle/>
          <a:p>
            <a:pPr algn="l"/>
            <a:r>
              <a:rPr lang="en-GB" sz="2800" b="1" dirty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00551" y="3570725"/>
            <a:ext cx="50545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i="1" dirty="0" smtClean="0">
                <a:ea typeface="PT Sans" charset="-52"/>
                <a:cs typeface="PT Sans" charset="-52"/>
              </a:rPr>
              <a:t>Could do better.</a:t>
            </a:r>
            <a:endParaRPr lang="en-US" sz="5400" i="1" dirty="0">
              <a:ea typeface="PT Sans" charset="-52"/>
              <a:cs typeface="PT Sans" charset="-5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24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81959" y="231228"/>
            <a:ext cx="2848303" cy="87235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91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9393" y="2322787"/>
            <a:ext cx="2291255" cy="336331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448800" y="1681655"/>
            <a:ext cx="2448910" cy="36933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Subjects &amp; Staff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4832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9393" y="1135118"/>
            <a:ext cx="4666593" cy="28377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448800" y="1681655"/>
            <a:ext cx="2448910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Subjects &amp;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KS2 Results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7205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9394" y="1408386"/>
            <a:ext cx="1208690" cy="22071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448800" y="1681655"/>
            <a:ext cx="2448910" cy="9233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Subjects &amp;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KS2 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/>
              <a:t>MidYIS</a:t>
            </a:r>
            <a:r>
              <a:rPr lang="en-GB" dirty="0" smtClean="0"/>
              <a:t> Score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2987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019394" y="1408386"/>
            <a:ext cx="1208690" cy="22071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448800" y="1681655"/>
            <a:ext cx="2448910" cy="120032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Subjects &amp;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KS2 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/>
              <a:t>MidYIS</a:t>
            </a:r>
            <a:r>
              <a:rPr lang="en-GB" dirty="0" smtClean="0"/>
              <a:t> Score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Attendance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3969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82495" y="1460938"/>
            <a:ext cx="1660183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448800" y="1681655"/>
            <a:ext cx="2448910" cy="147732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Subjects &amp;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KS2 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/>
              <a:t>MidYIS</a:t>
            </a:r>
            <a:r>
              <a:rPr lang="en-GB" dirty="0" smtClean="0"/>
              <a:t> Score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Attendance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</a:t>
            </a:r>
            <a:r>
              <a:rPr lang="en-GB" dirty="0" smtClean="0"/>
              <a:t>eporting session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707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95897" y="1460938"/>
            <a:ext cx="6146781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448800" y="1681655"/>
            <a:ext cx="2448910" cy="175432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Subjects &amp;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KS2 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/>
              <a:t>MidYIS</a:t>
            </a:r>
            <a:r>
              <a:rPr lang="en-GB" dirty="0" smtClean="0"/>
              <a:t> Score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Attendance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</a:t>
            </a:r>
            <a:r>
              <a:rPr lang="en-GB" dirty="0" smtClean="0"/>
              <a:t>eporting session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 smtClean="0"/>
              <a:t>cumulative</a:t>
            </a:r>
          </a:p>
        </p:txBody>
      </p:sp>
    </p:spTree>
    <p:extLst>
      <p:ext uri="{BB962C8B-B14F-4D97-AF65-F5344CB8AC3E}">
        <p14:creationId xmlns:p14="http://schemas.microsoft.com/office/powerpoint/2010/main" val="1236091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8697" y="1460938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448800" y="1681655"/>
            <a:ext cx="2448910" cy="203132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Subjects &amp;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KS2 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/>
              <a:t>MidYIS</a:t>
            </a:r>
            <a:r>
              <a:rPr lang="en-GB" dirty="0" smtClean="0"/>
              <a:t> Score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Attendance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</a:t>
            </a:r>
            <a:r>
              <a:rPr lang="en-GB" dirty="0" smtClean="0"/>
              <a:t>eporting session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 smtClean="0"/>
              <a:t>cumulative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Target Grade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5" t="22095" r="68357" b="17333"/>
          <a:stretch/>
        </p:blipFill>
        <p:spPr>
          <a:xfrm>
            <a:off x="2704010" y="1515290"/>
            <a:ext cx="470264" cy="415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061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38697" y="1460938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5" t="22095" r="68357" b="17333"/>
          <a:stretch/>
        </p:blipFill>
        <p:spPr>
          <a:xfrm>
            <a:off x="2704010" y="1515290"/>
            <a:ext cx="470264" cy="415399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38696" y="1460937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7600" y="1768282"/>
            <a:ext cx="800631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400" dirty="0">
              <a:ea typeface="PT Sans" charset="-52"/>
              <a:cs typeface="PT Sans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/>
              <a:t>End of KS2 scores in English &amp; Maths</a:t>
            </a:r>
          </a:p>
          <a:p>
            <a:endParaRPr lang="en-US" sz="3400" dirty="0">
              <a:ea typeface="PT Sans" charset="-52"/>
              <a:cs typeface="PT Sans" charset="-5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Determination      •       Aspiration      •       Respect      •       Equality 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2820" y="3767764"/>
            <a:ext cx="3796825" cy="26285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57599" y="1137684"/>
            <a:ext cx="493506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Setting a Target </a:t>
            </a:r>
            <a:r>
              <a:rPr lang="en-US" sz="4000" b="1" dirty="0">
                <a:ea typeface="PT Sans" charset="-52"/>
                <a:cs typeface="PT Sans" charset="-52"/>
              </a:rPr>
              <a:t>Grade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17" y="1460936"/>
            <a:ext cx="2351312" cy="424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478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56431">
            <a:off x="-365873" y="1426964"/>
            <a:ext cx="4808500" cy="31051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8697" y="1460938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5" t="22095" r="68357" b="17333"/>
          <a:stretch/>
        </p:blipFill>
        <p:spPr>
          <a:xfrm>
            <a:off x="2704010" y="1515290"/>
            <a:ext cx="470264" cy="415399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38696" y="1460937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7600" y="1768282"/>
            <a:ext cx="8006316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400" dirty="0">
              <a:ea typeface="PT Sans" charset="-52"/>
              <a:cs typeface="PT Sans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/>
              <a:t>End of KS2 scores in English &amp; Maths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 err="1"/>
              <a:t>MidYIS</a:t>
            </a:r>
            <a:r>
              <a:rPr lang="en-GB" sz="3600" dirty="0"/>
              <a:t> </a:t>
            </a:r>
            <a:r>
              <a:rPr lang="en-GB" sz="3600" dirty="0" smtClean="0"/>
              <a:t>testing</a:t>
            </a:r>
            <a:endParaRPr lang="en-GB" sz="3600" dirty="0"/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Determination      •       Aspiration      •       Respect      •       Equality 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2820" y="3767764"/>
            <a:ext cx="3796825" cy="26285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57599" y="1137684"/>
            <a:ext cx="48772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ea typeface="PT Sans" charset="-52"/>
                <a:cs typeface="PT Sans" charset="-52"/>
              </a:rPr>
              <a:t>Setting a Target Grade</a:t>
            </a:r>
          </a:p>
        </p:txBody>
      </p:sp>
    </p:spTree>
    <p:extLst>
      <p:ext uri="{BB962C8B-B14F-4D97-AF65-F5344CB8AC3E}">
        <p14:creationId xmlns:p14="http://schemas.microsoft.com/office/powerpoint/2010/main" val="123160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7613">
            <a:off x="-3204918" y="-331696"/>
            <a:ext cx="10058400" cy="535260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38697" y="1460938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5" t="22095" r="68357" b="17333"/>
          <a:stretch/>
        </p:blipFill>
        <p:spPr>
          <a:xfrm>
            <a:off x="2704010" y="1515290"/>
            <a:ext cx="470264" cy="415399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38696" y="1460937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7600" y="1768282"/>
            <a:ext cx="800631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400" dirty="0">
              <a:ea typeface="PT Sans" charset="-52"/>
              <a:cs typeface="PT Sans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/>
              <a:t>End of KS2 scores in English &amp; Maths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 err="1"/>
              <a:t>MidYIS</a:t>
            </a:r>
            <a:r>
              <a:rPr lang="en-GB" sz="3600" dirty="0"/>
              <a:t> testing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600" dirty="0"/>
              <a:t>Baseline assessments</a:t>
            </a:r>
          </a:p>
          <a:p>
            <a:endParaRPr lang="en-US" sz="3400" dirty="0">
              <a:ea typeface="PT Sans" charset="-52"/>
              <a:cs typeface="PT Sans" charset="-5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Determination      •       Aspiration      •       Respect      •       Equality 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2820" y="3767764"/>
            <a:ext cx="3796825" cy="26285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57599" y="1137684"/>
            <a:ext cx="48772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ea typeface="PT Sans" charset="-52"/>
                <a:cs typeface="PT Sans" charset="-52"/>
              </a:rPr>
              <a:t>Setting a Target Grade</a:t>
            </a:r>
          </a:p>
        </p:txBody>
      </p:sp>
    </p:spTree>
    <p:extLst>
      <p:ext uri="{BB962C8B-B14F-4D97-AF65-F5344CB8AC3E}">
        <p14:creationId xmlns:p14="http://schemas.microsoft.com/office/powerpoint/2010/main" val="121587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9393" y="1135118"/>
            <a:ext cx="4666593" cy="28377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9448800" y="1681655"/>
            <a:ext cx="2448910" cy="9233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KS2 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 smtClean="0"/>
              <a:t>MidYIS</a:t>
            </a: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Target Grades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399393" y="1418897"/>
            <a:ext cx="1180025" cy="28377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638696" y="1418897"/>
            <a:ext cx="587829" cy="428957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20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38697" y="1460938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5" t="22095" r="68357" b="17333"/>
          <a:stretch/>
        </p:blipFill>
        <p:spPr>
          <a:xfrm>
            <a:off x="2704010" y="1515290"/>
            <a:ext cx="470264" cy="415399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38696" y="1460937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7600" y="1137684"/>
            <a:ext cx="800631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6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6000" dirty="0" smtClean="0"/>
              <a:t>Prediction</a:t>
            </a:r>
          </a:p>
          <a:p>
            <a:endParaRPr lang="en-US" sz="3400" dirty="0">
              <a:ea typeface="PT Sans" charset="-52"/>
              <a:cs typeface="PT Sans" charset="-5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Determination      •       Aspiration      •       Respect      •       Equality 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30"/>
          <a:stretch/>
        </p:blipFill>
        <p:spPr>
          <a:xfrm>
            <a:off x="8703664" y="2930236"/>
            <a:ext cx="2971429" cy="3461679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3657599" y="1137684"/>
            <a:ext cx="48772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ea typeface="PT Sans" charset="-52"/>
                <a:cs typeface="PT Sans" charset="-52"/>
              </a:rPr>
              <a:t>Setting a Target Grade</a:t>
            </a:r>
          </a:p>
        </p:txBody>
      </p:sp>
    </p:spTree>
    <p:extLst>
      <p:ext uri="{BB962C8B-B14F-4D97-AF65-F5344CB8AC3E}">
        <p14:creationId xmlns:p14="http://schemas.microsoft.com/office/powerpoint/2010/main" val="878204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38697" y="1460938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5" t="22095" r="68357" b="17333"/>
          <a:stretch/>
        </p:blipFill>
        <p:spPr>
          <a:xfrm>
            <a:off x="2704010" y="1515290"/>
            <a:ext cx="470264" cy="415399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38696" y="1460937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7600" y="1137684"/>
            <a:ext cx="800631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GB" sz="6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60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6000" dirty="0" smtClean="0"/>
              <a:t>Minimum expected</a:t>
            </a:r>
          </a:p>
          <a:p>
            <a:endParaRPr lang="en-US" sz="3400" dirty="0">
              <a:ea typeface="PT Sans" charset="-52"/>
              <a:cs typeface="PT Sans" charset="-5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Determination      •       Aspiration      •       Respect      •       Equality  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918" y="4476572"/>
            <a:ext cx="3834920" cy="212063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657599" y="1137684"/>
            <a:ext cx="48772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ea typeface="PT Sans" charset="-52"/>
                <a:cs typeface="PT Sans" charset="-52"/>
              </a:rPr>
              <a:t>Setting a Target Grade</a:t>
            </a:r>
          </a:p>
        </p:txBody>
      </p:sp>
      <p:sp>
        <p:nvSpPr>
          <p:cNvPr id="5" name="Rectangle 4"/>
          <p:cNvSpPr/>
          <p:nvPr/>
        </p:nvSpPr>
        <p:spPr>
          <a:xfrm>
            <a:off x="3657599" y="2050294"/>
            <a:ext cx="371877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6000" dirty="0"/>
              <a:t>Prediction</a:t>
            </a:r>
          </a:p>
        </p:txBody>
      </p:sp>
    </p:spTree>
    <p:extLst>
      <p:ext uri="{BB962C8B-B14F-4D97-AF65-F5344CB8AC3E}">
        <p14:creationId xmlns:p14="http://schemas.microsoft.com/office/powerpoint/2010/main" val="3614010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38697" y="1460938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5" t="22095" r="68357" b="17333"/>
          <a:stretch/>
        </p:blipFill>
        <p:spPr>
          <a:xfrm>
            <a:off x="2704010" y="1515290"/>
            <a:ext cx="470264" cy="415399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38696" y="1460937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7600" y="1137684"/>
            <a:ext cx="800631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000" b="1" dirty="0">
              <a:ea typeface="PT Sans" charset="-52"/>
              <a:cs typeface="PT Sans" charset="-52"/>
            </a:endParaRPr>
          </a:p>
          <a:p>
            <a:endParaRPr lang="en-US" sz="3400" dirty="0">
              <a:ea typeface="PT Sans" charset="-52"/>
              <a:cs typeface="PT Sans" charset="-52"/>
            </a:endParaRPr>
          </a:p>
          <a:p>
            <a:pPr algn="ctr"/>
            <a:r>
              <a:rPr lang="en-GB" sz="4800" i="1" dirty="0"/>
              <a:t>The target represents the best grade we think the student is likely to achieve if they do their best and all goes well</a:t>
            </a:r>
            <a:r>
              <a:rPr lang="en-GB" sz="4800" dirty="0"/>
              <a:t>.</a:t>
            </a:r>
          </a:p>
          <a:p>
            <a:endParaRPr lang="en-US" sz="3400" dirty="0">
              <a:ea typeface="PT Sans" charset="-52"/>
              <a:cs typeface="PT Sans" charset="-5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Determination      •       Aspiration      •       Respect      •       Equality  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657599" y="1137684"/>
            <a:ext cx="48772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ea typeface="PT Sans" charset="-52"/>
                <a:cs typeface="PT Sans" charset="-52"/>
              </a:rPr>
              <a:t>Setting a Target Grade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1476102"/>
            <a:ext cx="2654303" cy="408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608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38697" y="1460938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5" t="22095" r="68357" b="17333"/>
          <a:stretch/>
        </p:blipFill>
        <p:spPr>
          <a:xfrm>
            <a:off x="2704010" y="1515290"/>
            <a:ext cx="470264" cy="415399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638696" y="1460937"/>
            <a:ext cx="587829" cy="424753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7600" y="1137684"/>
            <a:ext cx="8006316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ea typeface="PT Sans" charset="-52"/>
                <a:cs typeface="PT Sans" charset="-52"/>
              </a:rPr>
              <a:t>Setting a Target </a:t>
            </a:r>
            <a:r>
              <a:rPr lang="en-US" sz="4000" b="1" dirty="0" smtClean="0">
                <a:ea typeface="PT Sans" charset="-52"/>
                <a:cs typeface="PT Sans" charset="-52"/>
              </a:rPr>
              <a:t>Grade</a:t>
            </a:r>
          </a:p>
          <a:p>
            <a:pPr algn="ctr"/>
            <a:r>
              <a:rPr lang="en-GB" sz="4800" b="1" dirty="0" smtClean="0"/>
              <a:t>ACHIEVABLE </a:t>
            </a:r>
            <a:r>
              <a:rPr lang="en-GB" sz="4800" b="1" dirty="0"/>
              <a:t>CHALLENGE</a:t>
            </a:r>
          </a:p>
          <a:p>
            <a:endParaRPr lang="en-US" sz="3400" dirty="0">
              <a:ea typeface="PT Sans" charset="-52"/>
              <a:cs typeface="PT Sans" charset="-5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" t="21206" r="1157"/>
          <a:stretch/>
        </p:blipFill>
        <p:spPr>
          <a:xfrm>
            <a:off x="4540747" y="2636996"/>
            <a:ext cx="6238086" cy="34117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1476102"/>
            <a:ext cx="2654303" cy="4083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603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638696" y="1460937"/>
            <a:ext cx="587830" cy="4247532"/>
            <a:chOff x="2638696" y="1460937"/>
            <a:chExt cx="587830" cy="4247532"/>
          </a:xfrm>
        </p:grpSpPr>
        <p:sp>
          <p:nvSpPr>
            <p:cNvPr id="3" name="Rectangle 2"/>
            <p:cNvSpPr/>
            <p:nvPr/>
          </p:nvSpPr>
          <p:spPr>
            <a:xfrm>
              <a:off x="2638697" y="1460938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55" t="22095" r="68357" b="17333"/>
            <a:stretch/>
          </p:blipFill>
          <p:spPr>
            <a:xfrm>
              <a:off x="2704010" y="1515290"/>
              <a:ext cx="470264" cy="415399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2638696" y="1460937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7600" y="1137684"/>
            <a:ext cx="8006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Target </a:t>
            </a:r>
            <a:r>
              <a:rPr lang="en-US" sz="4000" b="1" u="sng" dirty="0" smtClean="0">
                <a:ea typeface="PT Sans" charset="-52"/>
                <a:cs typeface="PT Sans" charset="-52"/>
              </a:rPr>
              <a:t>Setting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57600" y="1928182"/>
            <a:ext cx="45856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Core Competencies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657600" y="2696335"/>
            <a:ext cx="74661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ea typeface="PT Sans" charset="-52"/>
                <a:cs typeface="PT Sans" charset="-52"/>
              </a:rPr>
              <a:t>Set of statements from the National Curriculum of the skills required in each subject at different stages…</a:t>
            </a:r>
          </a:p>
        </p:txBody>
      </p:sp>
    </p:spTree>
    <p:extLst>
      <p:ext uri="{BB962C8B-B14F-4D97-AF65-F5344CB8AC3E}">
        <p14:creationId xmlns:p14="http://schemas.microsoft.com/office/powerpoint/2010/main" val="1274096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638696" y="1460937"/>
            <a:ext cx="587830" cy="4247532"/>
            <a:chOff x="2638696" y="1460937"/>
            <a:chExt cx="587830" cy="4247532"/>
          </a:xfrm>
        </p:grpSpPr>
        <p:sp>
          <p:nvSpPr>
            <p:cNvPr id="3" name="Rectangle 2"/>
            <p:cNvSpPr/>
            <p:nvPr/>
          </p:nvSpPr>
          <p:spPr>
            <a:xfrm>
              <a:off x="2638697" y="1460938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55" t="22095" r="68357" b="17333"/>
            <a:stretch/>
          </p:blipFill>
          <p:spPr>
            <a:xfrm>
              <a:off x="2704010" y="1515290"/>
              <a:ext cx="470264" cy="415399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2638696" y="1460937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7600" y="1137684"/>
            <a:ext cx="8006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Target </a:t>
            </a:r>
            <a:r>
              <a:rPr lang="en-US" sz="4000" b="1" u="sng" dirty="0" smtClean="0">
                <a:ea typeface="PT Sans" charset="-52"/>
                <a:cs typeface="PT Sans" charset="-52"/>
              </a:rPr>
              <a:t>Setting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57600" y="1928182"/>
            <a:ext cx="45856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Core Competencies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657600" y="2696335"/>
            <a:ext cx="746612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600" dirty="0" smtClean="0">
                <a:ea typeface="PT Sans" charset="-52"/>
                <a:cs typeface="PT Sans" charset="-52"/>
              </a:rPr>
              <a:t>ARE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27938" y="5122202"/>
            <a:ext cx="5874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 smtClean="0">
                <a:ea typeface="PT Sans" charset="-52"/>
                <a:cs typeface="PT Sans" charset="-52"/>
              </a:rPr>
              <a:t>Age Related Expectations</a:t>
            </a:r>
          </a:p>
        </p:txBody>
      </p:sp>
    </p:spTree>
    <p:extLst>
      <p:ext uri="{BB962C8B-B14F-4D97-AF65-F5344CB8AC3E}">
        <p14:creationId xmlns:p14="http://schemas.microsoft.com/office/powerpoint/2010/main" val="3932306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638696" y="1460937"/>
            <a:ext cx="587830" cy="4247532"/>
            <a:chOff x="2638696" y="1460937"/>
            <a:chExt cx="587830" cy="4247532"/>
          </a:xfrm>
        </p:grpSpPr>
        <p:sp>
          <p:nvSpPr>
            <p:cNvPr id="3" name="Rectangle 2"/>
            <p:cNvSpPr/>
            <p:nvPr/>
          </p:nvSpPr>
          <p:spPr>
            <a:xfrm>
              <a:off x="2638697" y="1460938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55" t="22095" r="68357" b="17333"/>
            <a:stretch/>
          </p:blipFill>
          <p:spPr>
            <a:xfrm>
              <a:off x="2704010" y="1515290"/>
              <a:ext cx="470264" cy="415399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2638696" y="1460937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7600" y="1137684"/>
            <a:ext cx="8006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Target </a:t>
            </a:r>
            <a:r>
              <a:rPr lang="en-US" sz="4000" b="1" u="sng" dirty="0" smtClean="0">
                <a:ea typeface="PT Sans" charset="-52"/>
                <a:cs typeface="PT Sans" charset="-52"/>
              </a:rPr>
              <a:t>Setting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57599" y="1928182"/>
            <a:ext cx="72607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Developing – Secure - Mastering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2219779"/>
              </p:ext>
            </p:extLst>
          </p:nvPr>
        </p:nvGraphicFramePr>
        <p:xfrm>
          <a:off x="3657600" y="2871376"/>
          <a:ext cx="6842761" cy="2533653"/>
        </p:xfrm>
        <a:graphic>
          <a:graphicData uri="http://schemas.openxmlformats.org/drawingml/2006/table">
            <a:tbl>
              <a:tblPr/>
              <a:tblGrid>
                <a:gridCol w="35031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36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29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29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1517"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Mastery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3a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Above Age Related Expectations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Secure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3b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Developing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3c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C09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Mastery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2a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 Age Related Expectations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Secure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2b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Developing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2c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979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Mastery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1a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Below Age Related Expectations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Secure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1b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1517"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Developing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1c</a:t>
                      </a:r>
                    </a:p>
                  </a:txBody>
                  <a:tcPr marL="14076" marR="14076" marT="1407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2" name="Right Arrow 1"/>
          <p:cNvSpPr/>
          <p:nvPr/>
        </p:nvSpPr>
        <p:spPr>
          <a:xfrm rot="10800000">
            <a:off x="10500361" y="3983579"/>
            <a:ext cx="550817" cy="319476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 rot="10800000">
            <a:off x="3239587" y="3467636"/>
            <a:ext cx="550817" cy="319476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242759" y="2412099"/>
            <a:ext cx="7808419" cy="1591416"/>
            <a:chOff x="3242759" y="2412099"/>
            <a:chExt cx="7808419" cy="1591416"/>
          </a:xfrm>
        </p:grpSpPr>
        <p:sp>
          <p:nvSpPr>
            <p:cNvPr id="21" name="Right Arrow 20"/>
            <p:cNvSpPr/>
            <p:nvPr/>
          </p:nvSpPr>
          <p:spPr>
            <a:xfrm rot="10800000">
              <a:off x="10500361" y="3684039"/>
              <a:ext cx="550817" cy="319476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ight Arrow 21"/>
            <p:cNvSpPr/>
            <p:nvPr/>
          </p:nvSpPr>
          <p:spPr>
            <a:xfrm rot="10800000">
              <a:off x="3242759" y="2412099"/>
              <a:ext cx="550817" cy="319476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26496" y="4019641"/>
            <a:ext cx="4470770" cy="272633"/>
            <a:chOff x="4726496" y="4019641"/>
            <a:chExt cx="4470770" cy="272633"/>
          </a:xfrm>
        </p:grpSpPr>
        <p:sp>
          <p:nvSpPr>
            <p:cNvPr id="23" name="Rectangle 22"/>
            <p:cNvSpPr/>
            <p:nvPr/>
          </p:nvSpPr>
          <p:spPr>
            <a:xfrm>
              <a:off x="8738041" y="4019641"/>
              <a:ext cx="459225" cy="272633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726496" y="4019641"/>
              <a:ext cx="2482172" cy="272633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071647" y="3382272"/>
            <a:ext cx="8979531" cy="1212864"/>
            <a:chOff x="2071647" y="3382272"/>
            <a:chExt cx="8979531" cy="1212864"/>
          </a:xfrm>
        </p:grpSpPr>
        <p:sp>
          <p:nvSpPr>
            <p:cNvPr id="26" name="Right Arrow 25"/>
            <p:cNvSpPr/>
            <p:nvPr/>
          </p:nvSpPr>
          <p:spPr>
            <a:xfrm rot="10800000">
              <a:off x="10500361" y="3382272"/>
              <a:ext cx="550817" cy="319476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ight Arrow 26"/>
            <p:cNvSpPr/>
            <p:nvPr/>
          </p:nvSpPr>
          <p:spPr>
            <a:xfrm>
              <a:off x="2071647" y="4275660"/>
              <a:ext cx="550817" cy="319476"/>
            </a:xfrm>
            <a:prstGeom prst="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6995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638696" y="1460937"/>
            <a:ext cx="587830" cy="4247532"/>
            <a:chOff x="2638696" y="1460937"/>
            <a:chExt cx="587830" cy="4247532"/>
          </a:xfrm>
        </p:grpSpPr>
        <p:sp>
          <p:nvSpPr>
            <p:cNvPr id="3" name="Rectangle 2"/>
            <p:cNvSpPr/>
            <p:nvPr/>
          </p:nvSpPr>
          <p:spPr>
            <a:xfrm>
              <a:off x="2638697" y="1460938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55" t="22095" r="68357" b="17333"/>
            <a:stretch/>
          </p:blipFill>
          <p:spPr>
            <a:xfrm>
              <a:off x="2704010" y="1515290"/>
              <a:ext cx="470264" cy="415399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2638696" y="1460937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57600" y="1137684"/>
            <a:ext cx="8006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Target </a:t>
            </a:r>
            <a:r>
              <a:rPr lang="en-US" sz="4000" b="1" u="sng" dirty="0" smtClean="0">
                <a:ea typeface="PT Sans" charset="-52"/>
                <a:cs typeface="PT Sans" charset="-52"/>
              </a:rPr>
              <a:t>Setting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29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4.81481E-6 L -0.17083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42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 -0.00278 L -0.17826 -0.1370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15" y="-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55038" y="1460937"/>
            <a:ext cx="587830" cy="4247532"/>
            <a:chOff x="2638696" y="1460937"/>
            <a:chExt cx="587830" cy="4247532"/>
          </a:xfrm>
        </p:grpSpPr>
        <p:sp>
          <p:nvSpPr>
            <p:cNvPr id="3" name="Rectangle 2"/>
            <p:cNvSpPr/>
            <p:nvPr/>
          </p:nvSpPr>
          <p:spPr>
            <a:xfrm>
              <a:off x="2638697" y="1460938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55" t="22095" r="68357" b="17333"/>
            <a:stretch/>
          </p:blipFill>
          <p:spPr>
            <a:xfrm>
              <a:off x="2704010" y="1515290"/>
              <a:ext cx="470264" cy="415399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2638696" y="1460937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83519" y="207050"/>
            <a:ext cx="8006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Target </a:t>
            </a:r>
            <a:r>
              <a:rPr lang="en-US" sz="4000" b="1" u="sng" dirty="0" smtClean="0">
                <a:ea typeface="PT Sans" charset="-52"/>
                <a:cs typeface="PT Sans" charset="-52"/>
              </a:rPr>
              <a:t>Setting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888" y="284689"/>
            <a:ext cx="4460240" cy="6035678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539741" y="1036183"/>
            <a:ext cx="9381886" cy="5204819"/>
            <a:chOff x="1539741" y="1036183"/>
            <a:chExt cx="9381886" cy="5204819"/>
          </a:xfrm>
        </p:grpSpPr>
        <p:sp>
          <p:nvSpPr>
            <p:cNvPr id="17" name="TextBox 16"/>
            <p:cNvSpPr txBox="1"/>
            <p:nvPr/>
          </p:nvSpPr>
          <p:spPr>
            <a:xfrm>
              <a:off x="1539741" y="1653738"/>
              <a:ext cx="534477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i="1" dirty="0" smtClean="0">
                  <a:ea typeface="PT Sans" charset="-52"/>
                  <a:cs typeface="PT Sans" charset="-52"/>
                </a:rPr>
                <a:t>Core Competencies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916611" y="1036183"/>
              <a:ext cx="3005016" cy="5204819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535770" y="1036182"/>
            <a:ext cx="6380841" cy="5204819"/>
            <a:chOff x="1535770" y="1036182"/>
            <a:chExt cx="6380841" cy="5204819"/>
          </a:xfrm>
        </p:grpSpPr>
        <p:sp>
          <p:nvSpPr>
            <p:cNvPr id="22" name="Rectangle 21"/>
            <p:cNvSpPr/>
            <p:nvPr/>
          </p:nvSpPr>
          <p:spPr>
            <a:xfrm>
              <a:off x="7661429" y="1036182"/>
              <a:ext cx="255182" cy="5204819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35770" y="2839387"/>
              <a:ext cx="534477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i="1" dirty="0" smtClean="0">
                  <a:ea typeface="PT Sans" charset="-52"/>
                  <a:cs typeface="PT Sans" charset="-52"/>
                </a:rPr>
                <a:t>Year 7 = Grade 2 ARE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535770" y="2024647"/>
            <a:ext cx="10305991" cy="2646720"/>
            <a:chOff x="1535770" y="2024647"/>
            <a:chExt cx="10305991" cy="2646720"/>
          </a:xfrm>
        </p:grpSpPr>
        <p:sp>
          <p:nvSpPr>
            <p:cNvPr id="23" name="Rectangle 22"/>
            <p:cNvSpPr/>
            <p:nvPr/>
          </p:nvSpPr>
          <p:spPr>
            <a:xfrm>
              <a:off x="10921627" y="2024647"/>
              <a:ext cx="920134" cy="249828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535770" y="4025036"/>
              <a:ext cx="64853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i="1" dirty="0" smtClean="0">
                  <a:ea typeface="PT Sans" charset="-52"/>
                  <a:cs typeface="PT Sans" charset="-52"/>
                </a:rPr>
                <a:t>Developing – Secure - Mastery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837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55038" y="1460937"/>
            <a:ext cx="587830" cy="4247532"/>
            <a:chOff x="2638696" y="1460937"/>
            <a:chExt cx="587830" cy="4247532"/>
          </a:xfrm>
        </p:grpSpPr>
        <p:sp>
          <p:nvSpPr>
            <p:cNvPr id="3" name="Rectangle 2"/>
            <p:cNvSpPr/>
            <p:nvPr/>
          </p:nvSpPr>
          <p:spPr>
            <a:xfrm>
              <a:off x="2638697" y="1460938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55" t="22095" r="68357" b="17333"/>
            <a:stretch/>
          </p:blipFill>
          <p:spPr>
            <a:xfrm>
              <a:off x="2704010" y="1515290"/>
              <a:ext cx="470264" cy="415399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2638696" y="1460937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83519" y="207050"/>
            <a:ext cx="8006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Target </a:t>
            </a:r>
            <a:r>
              <a:rPr lang="en-US" sz="4000" b="1" u="sng" dirty="0" smtClean="0">
                <a:ea typeface="PT Sans" charset="-52"/>
                <a:cs typeface="PT Sans" charset="-52"/>
              </a:rPr>
              <a:t>Setting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706" y="132317"/>
            <a:ext cx="4800600" cy="6134100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1539741" y="1239148"/>
            <a:ext cx="10465824" cy="2977746"/>
            <a:chOff x="1539741" y="1239148"/>
            <a:chExt cx="10465824" cy="2977746"/>
          </a:xfrm>
        </p:grpSpPr>
        <p:sp>
          <p:nvSpPr>
            <p:cNvPr id="17" name="TextBox 16"/>
            <p:cNvSpPr txBox="1"/>
            <p:nvPr/>
          </p:nvSpPr>
          <p:spPr>
            <a:xfrm>
              <a:off x="1539741" y="1653738"/>
              <a:ext cx="534477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i="1" dirty="0" smtClean="0">
                  <a:ea typeface="PT Sans" charset="-52"/>
                  <a:cs typeface="PT Sans" charset="-52"/>
                </a:rPr>
                <a:t>Core Competencies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311769" y="1239148"/>
              <a:ext cx="4693796" cy="2977746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535770" y="1904567"/>
            <a:ext cx="10469795" cy="1581151"/>
            <a:chOff x="1535770" y="1904567"/>
            <a:chExt cx="10469795" cy="1581151"/>
          </a:xfrm>
        </p:grpSpPr>
        <p:sp>
          <p:nvSpPr>
            <p:cNvPr id="24" name="TextBox 23"/>
            <p:cNvSpPr txBox="1"/>
            <p:nvPr/>
          </p:nvSpPr>
          <p:spPr>
            <a:xfrm>
              <a:off x="1535770" y="2839387"/>
              <a:ext cx="534477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i="1" dirty="0" smtClean="0">
                  <a:ea typeface="PT Sans" charset="-52"/>
                  <a:cs typeface="PT Sans" charset="-52"/>
                </a:rPr>
                <a:t>Year 7 = Grade 2 ARE</a:t>
              </a: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311769" y="1904567"/>
              <a:ext cx="4693796" cy="249828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535770" y="2219043"/>
            <a:ext cx="9756625" cy="2452324"/>
            <a:chOff x="1535770" y="2219043"/>
            <a:chExt cx="9756625" cy="2452324"/>
          </a:xfrm>
        </p:grpSpPr>
        <p:sp>
          <p:nvSpPr>
            <p:cNvPr id="25" name="TextBox 24"/>
            <p:cNvSpPr txBox="1"/>
            <p:nvPr/>
          </p:nvSpPr>
          <p:spPr>
            <a:xfrm>
              <a:off x="1535770" y="4025036"/>
              <a:ext cx="64853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i="1" dirty="0" smtClean="0">
                  <a:ea typeface="PT Sans" charset="-52"/>
                  <a:cs typeface="PT Sans" charset="-52"/>
                </a:rPr>
                <a:t>Developing – Secure - Mastery</a:t>
              </a:r>
            </a:p>
          </p:txBody>
        </p:sp>
        <p:sp>
          <p:nvSpPr>
            <p:cNvPr id="19" name="Left-Right Arrow 18"/>
            <p:cNvSpPr/>
            <p:nvPr/>
          </p:nvSpPr>
          <p:spPr>
            <a:xfrm>
              <a:off x="7820832" y="2219043"/>
              <a:ext cx="3471563" cy="276142"/>
            </a:xfrm>
            <a:prstGeom prst="leftRightArrow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341776" y="4818325"/>
            <a:ext cx="4650098" cy="1432336"/>
            <a:chOff x="7341776" y="4818325"/>
            <a:chExt cx="4650098" cy="1432336"/>
          </a:xfrm>
        </p:grpSpPr>
        <p:sp>
          <p:nvSpPr>
            <p:cNvPr id="30" name="Rectangle 29"/>
            <p:cNvSpPr/>
            <p:nvPr/>
          </p:nvSpPr>
          <p:spPr>
            <a:xfrm>
              <a:off x="7341776" y="4818325"/>
              <a:ext cx="2334884" cy="1432336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9656990" y="4818325"/>
              <a:ext cx="2334884" cy="1432336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3318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55038" y="1460937"/>
            <a:ext cx="587830" cy="4247532"/>
            <a:chOff x="2638696" y="1460937"/>
            <a:chExt cx="587830" cy="4247532"/>
          </a:xfrm>
        </p:grpSpPr>
        <p:sp>
          <p:nvSpPr>
            <p:cNvPr id="3" name="Rectangle 2"/>
            <p:cNvSpPr/>
            <p:nvPr/>
          </p:nvSpPr>
          <p:spPr>
            <a:xfrm>
              <a:off x="2638697" y="1460938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55" t="22095" r="68357" b="17333"/>
            <a:stretch/>
          </p:blipFill>
          <p:spPr>
            <a:xfrm>
              <a:off x="2704010" y="1515290"/>
              <a:ext cx="470264" cy="415399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2638696" y="1460937"/>
              <a:ext cx="587829" cy="4247531"/>
            </a:xfrm>
            <a:prstGeom prst="rect">
              <a:avLst/>
            </a:prstGeom>
            <a:noFill/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pic>
        <p:nvPicPr>
          <p:cNvPr id="28" name="Picture 2" descr="H:\Current\New parents pres\Capture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83519" y="684044"/>
            <a:ext cx="10362045" cy="4695824"/>
          </a:xfrm>
          <a:prstGeom prst="rect">
            <a:avLst/>
          </a:prstGeom>
          <a:noFill/>
        </p:spPr>
      </p:pic>
      <p:sp>
        <p:nvSpPr>
          <p:cNvPr id="33" name="Rectangle 32"/>
          <p:cNvSpPr/>
          <p:nvPr/>
        </p:nvSpPr>
        <p:spPr>
          <a:xfrm>
            <a:off x="2636611" y="1137992"/>
            <a:ext cx="1154154" cy="439279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343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9443" y="952201"/>
            <a:ext cx="8115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Tracking Progress toward targets</a:t>
            </a:r>
            <a:endParaRPr lang="en-US" sz="4000" b="1" u="sng" dirty="0" smtClean="0">
              <a:ea typeface="PT Sans" charset="-52"/>
              <a:cs typeface="PT Sans" charset="-5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6665">
            <a:off x="8442657" y="-242901"/>
            <a:ext cx="3394241" cy="45931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5103">
            <a:off x="6598854" y="1603515"/>
            <a:ext cx="3231842" cy="412957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69442" y="1756316"/>
            <a:ext cx="1160653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ea typeface="PT Sans" charset="-52"/>
                <a:cs typeface="PT Sans" charset="-52"/>
              </a:rPr>
              <a:t>Teacher assessment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ea typeface="PT Sans" charset="-52"/>
                <a:cs typeface="PT Sans" charset="-52"/>
              </a:rPr>
              <a:t>c</a:t>
            </a:r>
            <a:r>
              <a:rPr lang="en-US" sz="4000" dirty="0" smtClean="0">
                <a:ea typeface="PT Sans" charset="-52"/>
                <a:cs typeface="PT Sans" charset="-52"/>
              </a:rPr>
              <a:t>lasswork &amp; homework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ea typeface="PT Sans" charset="-52"/>
                <a:cs typeface="PT Sans" charset="-52"/>
              </a:rPr>
              <a:t>Next Steps Feedback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000" dirty="0" smtClean="0">
                <a:ea typeface="PT Sans" charset="-52"/>
                <a:cs typeface="PT Sans" charset="-52"/>
              </a:rPr>
              <a:t>Pupil self-assessment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000" dirty="0" smtClean="0">
                <a:ea typeface="PT Sans" charset="-52"/>
                <a:cs typeface="PT Sans" charset="-52"/>
              </a:rPr>
              <a:t>Peer review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4000" dirty="0" smtClean="0">
                <a:ea typeface="PT Sans" charset="-52"/>
                <a:cs typeface="PT Sans" charset="-52"/>
              </a:rPr>
              <a:t>Understanding of the objectives </a:t>
            </a:r>
          </a:p>
          <a:p>
            <a:r>
              <a:rPr lang="en-US" sz="4000" dirty="0" smtClean="0">
                <a:ea typeface="PT Sans" charset="-52"/>
                <a:cs typeface="PT Sans" charset="-52"/>
              </a:rPr>
              <a:t>                  &amp; knowing the targets.</a:t>
            </a:r>
          </a:p>
        </p:txBody>
      </p:sp>
    </p:spTree>
    <p:extLst>
      <p:ext uri="{BB962C8B-B14F-4D97-AF65-F5344CB8AC3E}">
        <p14:creationId xmlns:p14="http://schemas.microsoft.com/office/powerpoint/2010/main" val="236157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77064" y="1337585"/>
            <a:ext cx="8006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Tracking Progress</a:t>
            </a:r>
            <a:endParaRPr lang="en-US" sz="4000" b="1" u="sng" dirty="0" smtClean="0">
              <a:ea typeface="PT Sans" charset="-52"/>
              <a:cs typeface="PT Sans" charset="-5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251686">
            <a:off x="6648977" y="-208848"/>
            <a:ext cx="4001555" cy="60154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293128">
            <a:off x="4534651" y="3135082"/>
            <a:ext cx="5283414" cy="236545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77063" y="2191069"/>
            <a:ext cx="51241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ea typeface="PT Sans" charset="-52"/>
                <a:cs typeface="PT Sans" charset="-52"/>
              </a:rPr>
              <a:t>Progress tracker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ea typeface="PT Sans" charset="-52"/>
                <a:cs typeface="PT Sans" charset="-52"/>
              </a:rPr>
              <a:t>Record of coaching sessions</a:t>
            </a:r>
          </a:p>
        </p:txBody>
      </p:sp>
    </p:spTree>
    <p:extLst>
      <p:ext uri="{BB962C8B-B14F-4D97-AF65-F5344CB8AC3E}">
        <p14:creationId xmlns:p14="http://schemas.microsoft.com/office/powerpoint/2010/main" val="4174454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7625919" y="1845569"/>
            <a:ext cx="506027" cy="382371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9191196" y="2013758"/>
            <a:ext cx="296810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ea typeface="PT Sans" charset="-52"/>
                <a:cs typeface="PT Sans" charset="-52"/>
              </a:rPr>
              <a:t>OT/BT</a:t>
            </a:r>
          </a:p>
          <a:p>
            <a:pPr algn="ctr"/>
            <a:r>
              <a:rPr lang="en-US" sz="4000" i="1" dirty="0" smtClean="0">
                <a:ea typeface="PT Sans" charset="-52"/>
                <a:cs typeface="PT Sans" charset="-52"/>
              </a:rPr>
              <a:t>On Target</a:t>
            </a:r>
          </a:p>
          <a:p>
            <a:pPr algn="ctr"/>
            <a:r>
              <a:rPr lang="en-US" sz="4000" i="1" dirty="0" smtClean="0">
                <a:ea typeface="PT Sans" charset="-52"/>
                <a:cs typeface="PT Sans" charset="-52"/>
              </a:rPr>
              <a:t>Below Target</a:t>
            </a:r>
          </a:p>
        </p:txBody>
      </p:sp>
    </p:spTree>
    <p:extLst>
      <p:ext uri="{BB962C8B-B14F-4D97-AF65-F5344CB8AC3E}">
        <p14:creationId xmlns:p14="http://schemas.microsoft.com/office/powerpoint/2010/main" val="407592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8078680" y="1845569"/>
            <a:ext cx="399495" cy="382371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9191196" y="2013758"/>
            <a:ext cx="29681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 smtClean="0">
                <a:ea typeface="PT Sans" charset="-52"/>
                <a:cs typeface="PT Sans" charset="-52"/>
              </a:rPr>
              <a:t>Application</a:t>
            </a:r>
          </a:p>
        </p:txBody>
      </p:sp>
      <p:pic>
        <p:nvPicPr>
          <p:cNvPr id="12" name="Picture 11" descr="Capture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242004" y="2792028"/>
            <a:ext cx="2858261" cy="1389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799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1405" cy="6858000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8433795" y="1845569"/>
            <a:ext cx="757401" cy="3823711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9191196" y="2013758"/>
            <a:ext cx="296810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 smtClean="0">
                <a:ea typeface="PT Sans" charset="-52"/>
                <a:cs typeface="PT Sans" charset="-52"/>
              </a:rPr>
              <a:t>Comment</a:t>
            </a:r>
          </a:p>
          <a:p>
            <a:pPr algn="ctr"/>
            <a:r>
              <a:rPr lang="en-US" sz="4000" i="1" dirty="0" smtClean="0">
                <a:ea typeface="PT Sans" charset="-52"/>
                <a:cs typeface="PT Sans" charset="-52"/>
              </a:rPr>
              <a:t>Code</a:t>
            </a:r>
          </a:p>
          <a:p>
            <a:pPr algn="ctr"/>
            <a:endParaRPr lang="en-US" sz="4000" i="1" dirty="0">
              <a:ea typeface="PT Sans" charset="-52"/>
              <a:cs typeface="PT Sans" charset="-52"/>
            </a:endParaRPr>
          </a:p>
          <a:p>
            <a:pPr algn="ctr"/>
            <a:r>
              <a:rPr lang="en-US" sz="4000" i="1" dirty="0" smtClean="0">
                <a:ea typeface="PT Sans" charset="-52"/>
                <a:cs typeface="PT Sans" charset="-52"/>
              </a:rPr>
              <a:t>1 - 15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245667" y="6692372"/>
            <a:ext cx="2697323" cy="165627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012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191196" y="2013758"/>
            <a:ext cx="296810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i="1" dirty="0" smtClean="0">
                <a:ea typeface="PT Sans" charset="-52"/>
                <a:cs typeface="PT Sans" charset="-52"/>
              </a:rPr>
              <a:t>Comment</a:t>
            </a:r>
          </a:p>
          <a:p>
            <a:pPr algn="ctr"/>
            <a:r>
              <a:rPr lang="en-US" sz="4000" i="1" dirty="0" smtClean="0">
                <a:ea typeface="PT Sans" charset="-52"/>
                <a:cs typeface="PT Sans" charset="-52"/>
              </a:rPr>
              <a:t>Code</a:t>
            </a:r>
          </a:p>
          <a:p>
            <a:pPr algn="ctr"/>
            <a:endParaRPr lang="en-US" sz="4000" i="1" dirty="0">
              <a:ea typeface="PT Sans" charset="-52"/>
              <a:cs typeface="PT Sans" charset="-52"/>
            </a:endParaRPr>
          </a:p>
          <a:p>
            <a:pPr algn="ctr"/>
            <a:r>
              <a:rPr lang="en-US" sz="4000" i="1" dirty="0" smtClean="0">
                <a:ea typeface="PT Sans" charset="-52"/>
                <a:cs typeface="PT Sans" charset="-52"/>
              </a:rPr>
              <a:t>1 - 15</a:t>
            </a:r>
          </a:p>
        </p:txBody>
      </p:sp>
      <p:pic>
        <p:nvPicPr>
          <p:cNvPr id="13" name="Picture 12" descr="cod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2" y="846744"/>
            <a:ext cx="9121469" cy="5029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45335" y="5091817"/>
            <a:ext cx="8855816" cy="53057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7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7063" y="2191069"/>
            <a:ext cx="95718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ea typeface="PT Sans" charset="-52"/>
                <a:cs typeface="PT Sans" charset="-52"/>
              </a:rPr>
              <a:t>Interim Report – every half-term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ea typeface="PT Sans" charset="-52"/>
                <a:cs typeface="PT Sans" charset="-52"/>
              </a:rPr>
              <a:t>End of Year Report – with tutor comment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ea typeface="PT Sans" charset="-52"/>
                <a:cs typeface="PT Sans" charset="-52"/>
              </a:rPr>
              <a:t>Academic Review Day – 15</a:t>
            </a:r>
            <a:r>
              <a:rPr lang="en-US" sz="4000" baseline="30000" dirty="0" smtClean="0">
                <a:ea typeface="PT Sans" charset="-52"/>
                <a:cs typeface="PT Sans" charset="-52"/>
              </a:rPr>
              <a:t>th</a:t>
            </a:r>
            <a:r>
              <a:rPr lang="en-US" sz="4000" dirty="0" smtClean="0">
                <a:ea typeface="PT Sans" charset="-52"/>
                <a:cs typeface="PT Sans" charset="-52"/>
              </a:rPr>
              <a:t> November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>
                <a:ea typeface="PT Sans" charset="-52"/>
                <a:cs typeface="PT Sans" charset="-52"/>
              </a:rPr>
              <a:t>Parents’ Evening – 1</a:t>
            </a:r>
            <a:r>
              <a:rPr lang="en-US" sz="4000" baseline="30000" dirty="0" smtClean="0">
                <a:ea typeface="PT Sans" charset="-52"/>
                <a:cs typeface="PT Sans" charset="-52"/>
              </a:rPr>
              <a:t>st</a:t>
            </a:r>
            <a:r>
              <a:rPr lang="en-US" sz="4000" dirty="0" smtClean="0">
                <a:ea typeface="PT Sans" charset="-52"/>
                <a:cs typeface="PT Sans" charset="-52"/>
              </a:rPr>
              <a:t> May 2019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7064" y="1337585"/>
            <a:ext cx="8006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ea typeface="PT Sans" charset="-52"/>
                <a:cs typeface="PT Sans" charset="-52"/>
              </a:rPr>
              <a:t>Tracking Progress</a:t>
            </a:r>
            <a:endParaRPr lang="en-US" sz="4000" b="1" u="sng" dirty="0" smtClean="0">
              <a:ea typeface="PT Sans" charset="-52"/>
              <a:cs typeface="PT Sans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395981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65387" y="1004240"/>
            <a:ext cx="37646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200" i="1" dirty="0" smtClean="0">
                <a:ea typeface="PT Sans" charset="-52"/>
                <a:cs typeface="PT Sans" charset="-52"/>
              </a:rPr>
              <a:t>3 targets for each subject related directly to the curriculum</a:t>
            </a:r>
          </a:p>
          <a:p>
            <a:pPr algn="r"/>
            <a:endParaRPr lang="en-US" sz="3200" i="1" dirty="0">
              <a:ea typeface="PT Sans" charset="-52"/>
              <a:cs typeface="PT Sans" charset="-52"/>
            </a:endParaRPr>
          </a:p>
          <a:p>
            <a:pPr algn="r"/>
            <a:r>
              <a:rPr lang="en-US" sz="3200" i="1" dirty="0" smtClean="0">
                <a:ea typeface="PT Sans" charset="-52"/>
                <a:cs typeface="PT Sans" charset="-52"/>
              </a:rPr>
              <a:t>Presented upon arrival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0" y="0"/>
            <a:ext cx="8065387" cy="5697456"/>
            <a:chOff x="0" y="0"/>
            <a:chExt cx="8065387" cy="5697456"/>
          </a:xfrm>
        </p:grpSpPr>
        <p:pic>
          <p:nvPicPr>
            <p:cNvPr id="15" name="Picture 14" descr="Capture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0"/>
              <a:ext cx="8065387" cy="5697456"/>
            </a:xfrm>
            <a:prstGeom prst="rect">
              <a:avLst/>
            </a:prstGeom>
          </p:spPr>
        </p:pic>
        <p:sp>
          <p:nvSpPr>
            <p:cNvPr id="2" name="Rectangle 1"/>
            <p:cNvSpPr/>
            <p:nvPr/>
          </p:nvSpPr>
          <p:spPr>
            <a:xfrm>
              <a:off x="3267856" y="940270"/>
              <a:ext cx="854439" cy="37886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9568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pic>
        <p:nvPicPr>
          <p:cNvPr id="15" name="Picture 2" descr="H:\Current\New parents pres\homepage-logo-220-150-insight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81400" y="152400"/>
            <a:ext cx="2095500" cy="104775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304799" y="1066800"/>
            <a:ext cx="113425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Real-time sharing of pupil data with you to help raise student achievement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2362200"/>
            <a:ext cx="74676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Features include: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Update personal records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View personal data held on your child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View all reports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View academic data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View behaviour information</a:t>
            </a:r>
          </a:p>
          <a:p>
            <a:pPr>
              <a:buFont typeface="Arial" pitchFamily="34" charset="0"/>
              <a:buChar char="•"/>
            </a:pPr>
            <a:r>
              <a:rPr lang="en-GB" sz="2800" dirty="0" smtClean="0"/>
              <a:t>Book Parents’ Evening appointment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066800" y="3621697"/>
            <a:ext cx="2665751" cy="530578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18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317" y="5554229"/>
            <a:ext cx="1569551" cy="7571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3797" y="-944562"/>
            <a:ext cx="2869553" cy="1735137"/>
          </a:xfrm>
        </p:spPr>
        <p:txBody>
          <a:bodyPr>
            <a:normAutofit/>
          </a:bodyPr>
          <a:lstStyle/>
          <a:p>
            <a:pPr algn="l"/>
            <a:r>
              <a:rPr lang="en-GB" sz="2800" b="1" dirty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33338" y="3570725"/>
            <a:ext cx="69217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i="1" dirty="0" smtClean="0">
                <a:ea typeface="PT Sans" charset="-52"/>
                <a:cs typeface="PT Sans" charset="-52"/>
              </a:rPr>
              <a:t>Could do </a:t>
            </a:r>
            <a:r>
              <a:rPr lang="en-US" sz="5400" i="1" dirty="0" smtClean="0">
                <a:solidFill>
                  <a:srgbClr val="FF0000"/>
                </a:solidFill>
                <a:ea typeface="PT Sans" charset="-52"/>
                <a:cs typeface="PT Sans" charset="-52"/>
              </a:rPr>
              <a:t>even</a:t>
            </a:r>
            <a:r>
              <a:rPr lang="en-US" sz="5400" i="1" dirty="0" smtClean="0">
                <a:ea typeface="PT Sans" charset="-52"/>
                <a:cs typeface="PT Sans" charset="-52"/>
              </a:rPr>
              <a:t> better</a:t>
            </a:r>
            <a:endParaRPr lang="en-US" sz="5400" i="1" dirty="0">
              <a:ea typeface="PT Sans" charset="-52"/>
              <a:cs typeface="PT Sans" charset="-5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838700" y="4494055"/>
            <a:ext cx="5429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i="1" dirty="0" smtClean="0">
                <a:ea typeface="PT Sans" charset="-52"/>
                <a:cs typeface="PT Sans" charset="-52"/>
              </a:rPr>
              <a:t>… and this is how.</a:t>
            </a:r>
            <a:endParaRPr lang="en-US" sz="5400" i="1" dirty="0">
              <a:ea typeface="PT Sans" charset="-52"/>
              <a:cs typeface="PT Sans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214611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-944562"/>
            <a:ext cx="2869553" cy="17351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57400" y="2193890"/>
            <a:ext cx="80772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Tony Smith</a:t>
            </a:r>
          </a:p>
          <a:p>
            <a:pPr algn="ctr"/>
            <a:r>
              <a:rPr lang="en-GB" sz="4000" dirty="0" smtClean="0"/>
              <a:t>postbox@highlands.enfield.sch.uk</a:t>
            </a:r>
          </a:p>
          <a:p>
            <a:pPr algn="ctr"/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87024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317707"/>
            <a:ext cx="2869553" cy="6225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u="sng" smtClean="0"/>
              <a:t>Academic Review Day</a:t>
            </a:r>
            <a:endParaRPr lang="en-GB" b="1" u="sng" dirty="0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38200" y="1825625"/>
            <a:ext cx="10515600" cy="366962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mtClean="0"/>
          </a:p>
          <a:p>
            <a:r>
              <a:rPr lang="en-GB" sz="4000" smtClean="0"/>
              <a:t>Thursday 15</a:t>
            </a:r>
            <a:r>
              <a:rPr lang="en-GB" sz="4000" baseline="30000" smtClean="0"/>
              <a:t>th</a:t>
            </a:r>
            <a:r>
              <a:rPr lang="en-GB" sz="4000" smtClean="0"/>
              <a:t> November 2018</a:t>
            </a:r>
          </a:p>
          <a:p>
            <a:endParaRPr lang="en-GB" sz="4000" smtClean="0"/>
          </a:p>
          <a:p>
            <a:r>
              <a:rPr lang="en-GB" sz="4000" smtClean="0"/>
              <a:t>Individual 10 minute meetings with the form tutor.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08250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317707"/>
            <a:ext cx="2869553" cy="6225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902131" y="1616620"/>
            <a:ext cx="5915297" cy="3673838"/>
          </a:xfrm>
          <a:prstGeom prst="rect">
            <a:avLst/>
          </a:prstGeom>
          <a:solidFill>
            <a:srgbClr val="7030A0"/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5000" dirty="0" smtClean="0">
                <a:solidFill>
                  <a:schemeClr val="bg1"/>
                </a:solidFill>
              </a:rPr>
              <a:t>ORJ</a:t>
            </a:r>
            <a:endParaRPr lang="en-GB" sz="2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81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317707"/>
            <a:ext cx="2869553" cy="6225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902131" y="1616620"/>
            <a:ext cx="5915297" cy="3673838"/>
          </a:xfrm>
          <a:prstGeom prst="rect">
            <a:avLst/>
          </a:prstGeom>
          <a:solidFill>
            <a:srgbClr val="7030A0"/>
          </a:solidFill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5000" dirty="0" smtClean="0">
                <a:solidFill>
                  <a:schemeClr val="bg1"/>
                </a:solidFill>
              </a:rPr>
              <a:t>OAD</a:t>
            </a:r>
            <a:endParaRPr lang="en-GB" sz="25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93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317707"/>
            <a:ext cx="2869553" cy="6225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902131" y="1616620"/>
            <a:ext cx="5915297" cy="3673838"/>
          </a:xfrm>
          <a:prstGeom prst="rect">
            <a:avLst/>
          </a:prstGeom>
          <a:solidFill>
            <a:srgbClr val="FF7C80"/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5000" dirty="0" smtClean="0"/>
              <a:t>RNC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65302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317707"/>
            <a:ext cx="2869553" cy="6225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902131" y="1616620"/>
            <a:ext cx="5915297" cy="3673838"/>
          </a:xfrm>
          <a:prstGeom prst="rect">
            <a:avLst/>
          </a:prstGeom>
          <a:solidFill>
            <a:srgbClr val="FF7C80"/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5000" dirty="0" smtClean="0"/>
              <a:t>RGA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2267250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317707"/>
            <a:ext cx="2869553" cy="6225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902131" y="1616620"/>
            <a:ext cx="5915297" cy="36738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5000" dirty="0" smtClean="0"/>
              <a:t>WHE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250311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317707"/>
            <a:ext cx="2869553" cy="6225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902131" y="1616620"/>
            <a:ext cx="5915297" cy="36738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5000" dirty="0" smtClean="0"/>
              <a:t>WSW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291596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317707"/>
            <a:ext cx="2869553" cy="6225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902131" y="1616620"/>
            <a:ext cx="5915297" cy="3673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5000" dirty="0" smtClean="0"/>
              <a:t>BSP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361687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30" y="5782418"/>
            <a:ext cx="531305" cy="5313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31" y="181716"/>
            <a:ext cx="793466" cy="758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953" y="5782419"/>
            <a:ext cx="634566" cy="5289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958" y="2591774"/>
            <a:ext cx="6488073" cy="5768743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1073797" y="317707"/>
            <a:ext cx="2869553" cy="6225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>
                <a:solidFill>
                  <a:srgbClr val="148F3F"/>
                </a:solidFill>
                <a:latin typeface="+mn-lt"/>
              </a:rPr>
              <a:t>Highlands School</a:t>
            </a:r>
            <a:endParaRPr lang="en-GB" sz="7200" b="1" dirty="0">
              <a:solidFill>
                <a:srgbClr val="148F3F"/>
              </a:solidFill>
              <a:latin typeface="+mn-lt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396335"/>
            <a:ext cx="12192000" cy="461665"/>
          </a:xfrm>
          <a:prstGeom prst="rect">
            <a:avLst/>
          </a:prstGeom>
          <a:solidFill>
            <a:srgbClr val="14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Determination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Aspiration      </a:t>
            </a:r>
            <a:r>
              <a:rPr lang="en-GB" sz="2400" b="1" dirty="0">
                <a:solidFill>
                  <a:schemeClr val="bg1"/>
                </a:solidFill>
                <a:latin typeface="PT Sans" panose="020B0503020203020204" pitchFamily="34" charset="0"/>
              </a:rPr>
              <a:t>• </a:t>
            </a:r>
            <a:r>
              <a:rPr lang="en-GB" sz="2400" b="1" dirty="0" smtClean="0">
                <a:solidFill>
                  <a:schemeClr val="bg1"/>
                </a:solidFill>
                <a:latin typeface="PT Sans" panose="020B0503020203020204" pitchFamily="34" charset="0"/>
              </a:rPr>
              <a:t>      Respect      •       Equality   </a:t>
            </a:r>
            <a:endParaRPr lang="en-GB" sz="2400" b="1" dirty="0">
              <a:solidFill>
                <a:schemeClr val="bg1"/>
              </a:solidFill>
              <a:latin typeface="PT Sans" panose="020B0503020203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902131" y="1616620"/>
            <a:ext cx="5915297" cy="3673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25000" dirty="0" smtClean="0"/>
              <a:t>BEH</a:t>
            </a:r>
            <a:endParaRPr lang="en-GB" sz="25000" dirty="0"/>
          </a:p>
        </p:txBody>
      </p:sp>
    </p:spTree>
    <p:extLst>
      <p:ext uri="{BB962C8B-B14F-4D97-AF65-F5344CB8AC3E}">
        <p14:creationId xmlns:p14="http://schemas.microsoft.com/office/powerpoint/2010/main" val="111533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1289</TotalTime>
  <Words>724</Words>
  <Application>Microsoft Office PowerPoint</Application>
  <PresentationFormat>Widescreen</PresentationFormat>
  <Paragraphs>239</Paragraphs>
  <Slides>45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1" baseType="lpstr">
      <vt:lpstr>Arial</vt:lpstr>
      <vt:lpstr>Calibri</vt:lpstr>
      <vt:lpstr>Calibri Light</vt:lpstr>
      <vt:lpstr>PT Sans</vt:lpstr>
      <vt:lpstr>Wingdings</vt:lpstr>
      <vt:lpstr>Office Theme</vt:lpstr>
      <vt:lpstr>Target Setting &amp; Reporting</vt:lpstr>
      <vt:lpstr>Highlands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Highlands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Highlands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Highlands School</dc:title>
  <dc:creator>Holder, K (Repro)</dc:creator>
  <cp:lastModifiedBy>Smith, A (AHT/D&amp;T)</cp:lastModifiedBy>
  <cp:revision>118</cp:revision>
  <cp:lastPrinted>2018-09-03T06:28:00Z</cp:lastPrinted>
  <dcterms:created xsi:type="dcterms:W3CDTF">2018-06-26T12:26:15Z</dcterms:created>
  <dcterms:modified xsi:type="dcterms:W3CDTF">2018-10-09T11:42:55Z</dcterms:modified>
</cp:coreProperties>
</file>